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7455" autoAdjust="0"/>
  </p:normalViewPr>
  <p:slideViewPr>
    <p:cSldViewPr>
      <p:cViewPr>
        <p:scale>
          <a:sx n="50" d="100"/>
          <a:sy n="50" d="100"/>
        </p:scale>
        <p:origin x="-100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4CE6-E872-4AD9-8C97-542F31750B80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73F47-7B56-4532-875A-E867385E1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73F47-7B56-4532-875A-E867385E18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یک توربین بادی سرعت متغیر که از طریق یک مبدل پشت به پشت به سیستم قدرت متصل است، از این نوع (1)است. </a:t>
            </a:r>
          </a:p>
          <a:p>
            <a:pPr algn="r" rtl="1"/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توربین بادی سرعت ثابت و منابع فتوالکتریک نیز از دسته</a:t>
            </a:r>
            <a:r>
              <a:rPr lang="fa-I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(2)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هستند.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73F47-7B56-4532-875A-E867385E18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این شکل دیاگرام تک خطی یک سیستم توزیع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13.8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kv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 </a:t>
            </a:r>
            <a:r>
              <a:rPr lang="fa-IR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را نشان می دهد که از طریق یک خط شعاعی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69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kv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 </a:t>
            </a:r>
            <a:r>
              <a:rPr lang="fa-IR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به شین بی نهایت وصل است که این سیستم توزیع تشکیل یک میکروشبکه می دهد. شین بی نهایت با یک منبع ولتاژ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69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kv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 </a:t>
            </a:r>
            <a:r>
              <a:rPr lang="fa-IR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به ظرفیت اتصال کوتاه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1000 MVA </a:t>
            </a:r>
            <a:r>
              <a:rPr lang="fa-IR" sz="1200" b="0" kern="1200" dirty="0" smtClean="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rPr>
              <a:t>مدل سازی شده است.</a:t>
            </a:r>
            <a:endParaRPr lang="en-US" b="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73F47-7B56-4532-875A-E867385E18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73F47-7B56-4532-875A-E867385E18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01E5-C8CA-4F47-B1DF-759D28C1F28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6D32-BFB7-4C43-8795-F6899189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245099"/>
            <a:ext cx="7772400" cy="1612901"/>
          </a:xfrm>
        </p:spPr>
        <p:txBody>
          <a:bodyPr>
            <a:normAutofit/>
          </a:bodyPr>
          <a:lstStyle/>
          <a:p>
            <a:pPr rtl="1"/>
            <a:r>
              <a:rPr lang="fa-IR" sz="2000" b="1" dirty="0" smtClean="0">
                <a:cs typeface="B Nazanin" pitchFamily="2" charset="-78"/>
              </a:rPr>
              <a:t>گردآورنده : مجید مرادزاده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642918"/>
            <a:ext cx="6400800" cy="3643338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Vijaya" pitchFamily="34" charset="0"/>
                <a:cs typeface="Vijaya" pitchFamily="34" charset="0"/>
              </a:rPr>
              <a:t>IN THE NAME OF GOD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pPr rtl="1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بررسی و شبیه سازی حالات گذرا در یک سیستم مجهز به </a:t>
            </a:r>
            <a:r>
              <a:rPr lang="en-US" b="1" dirty="0" smtClean="0">
                <a:solidFill>
                  <a:schemeClr val="tx1"/>
                </a:solidFill>
                <a:cs typeface="B Nazanin" pitchFamily="2" charset="-78"/>
              </a:rPr>
              <a:t>DG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نظیر منبع بادی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itchFamily="2" charset="-78"/>
              </a:rPr>
              <a:t>عناوین: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8901114" cy="5286412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800" dirty="0" smtClean="0"/>
              <a:t>مقدمه(</a:t>
            </a:r>
            <a:r>
              <a:rPr lang="en-US" sz="2800" dirty="0" smtClean="0"/>
              <a:t>(2 minutes</a:t>
            </a:r>
            <a:endParaRPr lang="fa-IR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دیاگرام شبکه مورد مطالعه</a:t>
            </a:r>
            <a:r>
              <a:rPr lang="en-US" sz="2800" dirty="0" smtClean="0">
                <a:cs typeface="B Nazanin" pitchFamily="2" charset="-78"/>
              </a:rPr>
              <a:t>(3 minutes)</a:t>
            </a:r>
            <a:endParaRPr lang="fa-IR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مدل توربین بادی ومنحنی مشخصه های  مربوطه</a:t>
            </a:r>
            <a:r>
              <a:rPr lang="en-US" sz="2800" dirty="0" smtClean="0">
                <a:cs typeface="B Nazanin" pitchFamily="2" charset="-78"/>
              </a:rPr>
              <a:t>  (2 minutes) </a:t>
            </a:r>
            <a:endParaRPr lang="fa-IR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/>
              <a:t>مدیریت توان میکرو شبکه</a:t>
            </a:r>
            <a:r>
              <a:rPr lang="en-US" sz="2800" dirty="0" smtClean="0"/>
              <a:t> (1 minute) </a:t>
            </a:r>
            <a:endParaRPr lang="fa-IR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شروع به کار توربین بادی و بررسی حالت گذرا</a:t>
            </a:r>
            <a:r>
              <a:rPr lang="en-US" sz="2800" dirty="0" smtClean="0">
                <a:cs typeface="B Nazanin" pitchFamily="2" charset="-78"/>
              </a:rPr>
              <a:t>(5 minutes)</a:t>
            </a:r>
            <a:endParaRPr lang="fa-IR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جدا سازی میکرو گرید از شبکه اصلی و بررسی حالت گذرا</a:t>
            </a:r>
            <a:r>
              <a:rPr lang="en-US" sz="2800" dirty="0" smtClean="0">
                <a:cs typeface="B Nazanin" pitchFamily="2" charset="-78"/>
              </a:rPr>
              <a:t>(3 minutes) </a:t>
            </a:r>
            <a:endParaRPr lang="fa-IR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بررسی نتایج شبیه سازی خطای سه فازبه زمین(</a:t>
            </a:r>
            <a:r>
              <a:rPr lang="en-US" sz="2800" dirty="0" smtClean="0">
                <a:cs typeface="B Nazanin" pitchFamily="2" charset="-78"/>
              </a:rPr>
              <a:t>L-L-L-G</a:t>
            </a:r>
            <a:r>
              <a:rPr lang="fa-IR" sz="2800" dirty="0" smtClean="0">
                <a:cs typeface="B Nazanin" pitchFamily="2" charset="-78"/>
              </a:rPr>
              <a:t>)</a:t>
            </a:r>
            <a:r>
              <a:rPr lang="en-US" sz="2800" dirty="0" smtClean="0">
                <a:cs typeface="B Nazanin" pitchFamily="2" charset="-78"/>
              </a:rPr>
              <a:t>(4 minutes)</a:t>
            </a:r>
            <a:endParaRPr lang="fa-IR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en-US" sz="2800" dirty="0" smtClean="0">
                <a:cs typeface="B Nazanin" pitchFamily="2" charset="-78"/>
              </a:rPr>
              <a:t>(…….)Question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cs typeface="B Nazanin" pitchFamily="2" charset="-78"/>
              </a:rPr>
              <a:t>واحدهای تولیدی </a:t>
            </a:r>
            <a:r>
              <a:rPr lang="fa-IR" sz="3200" dirty="0">
                <a:cs typeface="B Nazanin" pitchFamily="2" charset="-78"/>
              </a:rPr>
              <a:t>از لحاظ تولید توان و کنترل، </a:t>
            </a:r>
            <a:r>
              <a:rPr lang="fa-IR" sz="3200" dirty="0" smtClean="0">
                <a:cs typeface="B Nazanin" pitchFamily="2" charset="-78"/>
              </a:rPr>
              <a:t>به </a:t>
            </a:r>
            <a:r>
              <a:rPr lang="fa-IR" sz="3200" dirty="0">
                <a:cs typeface="B Nazanin" pitchFamily="2" charset="-78"/>
              </a:rPr>
              <a:t>دو دسته اصلی تقسیم بندی می شوند: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286256"/>
            <a:ext cx="85725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en-US" sz="3200" dirty="0" smtClean="0">
                <a:cs typeface="B Nazanin" pitchFamily="2" charset="-78"/>
              </a:rPr>
              <a:t>-</a:t>
            </a:r>
            <a:r>
              <a:rPr lang="en-US" sz="3200" dirty="0">
                <a:cs typeface="B Nazanin" pitchFamily="2" charset="-78"/>
              </a:rPr>
              <a:t>2</a:t>
            </a:r>
            <a:r>
              <a:rPr lang="fa-IR" sz="3200" dirty="0" smtClean="0">
                <a:cs typeface="B Nazanin" pitchFamily="2" charset="-78"/>
              </a:rPr>
              <a:t>واحدهای </a:t>
            </a:r>
            <a:r>
              <a:rPr lang="en-US" sz="3200" dirty="0" smtClean="0">
                <a:solidFill>
                  <a:srgbClr val="00B050"/>
                </a:solidFill>
                <a:cs typeface="B Nazanin" pitchFamily="2" charset="-78"/>
              </a:rPr>
              <a:t>Non-</a:t>
            </a:r>
            <a:r>
              <a:rPr lang="en-US" sz="3200" dirty="0" err="1" smtClean="0">
                <a:solidFill>
                  <a:srgbClr val="00B050"/>
                </a:solidFill>
                <a:cs typeface="B Nazanin" pitchFamily="2" charset="-78"/>
              </a:rPr>
              <a:t>Dispatchable</a:t>
            </a:r>
            <a:endParaRPr lang="en-US" sz="3200" dirty="0" smtClean="0">
              <a:solidFill>
                <a:srgbClr val="00B050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cs typeface="B Nazanin" pitchFamily="2" charset="-78"/>
              </a:rPr>
              <a:t>منابع </a:t>
            </a:r>
            <a:r>
              <a:rPr lang="en-US" sz="2000" b="1" dirty="0" err="1">
                <a:cs typeface="B Nazanin" pitchFamily="2" charset="-78"/>
              </a:rPr>
              <a:t>nondispatchable</a:t>
            </a:r>
            <a:r>
              <a:rPr lang="en-US" sz="2000" b="1" dirty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به تغییرات توان اکتیو و راکتیو در طول حالت گذرا به کندی پاسخ می دهند، به عنوان یک منبع غیرقابل کنترل عمل کرده و به مقدار زیادی به منبع اولیه انرژی خود وابسته هستند.</a:t>
            </a:r>
            <a:endParaRPr lang="en-US" sz="2000" b="1" dirty="0" smtClean="0">
              <a:solidFill>
                <a:srgbClr val="00B050"/>
              </a:solidFill>
              <a:cs typeface="B Nazanin" pitchFamily="2" charset="-78"/>
            </a:endParaRPr>
          </a:p>
          <a:p>
            <a:pPr algn="r" rtl="1">
              <a:buNone/>
            </a:pPr>
            <a:endParaRPr lang="en-US" sz="3200" dirty="0" smtClean="0">
              <a:cs typeface="B Nazanin" pitchFamily="2" charset="-78"/>
            </a:endParaRPr>
          </a:p>
          <a:p>
            <a:endParaRPr lang="en-US" sz="3200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928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en-US" sz="3600" dirty="0" smtClean="0">
                <a:cs typeface="B Nazanin" pitchFamily="2" charset="-78"/>
              </a:rPr>
              <a:t>-1</a:t>
            </a:r>
            <a:r>
              <a:rPr lang="fa-IR" sz="3600" dirty="0" smtClean="0">
                <a:cs typeface="B Nazanin" pitchFamily="2" charset="-78"/>
              </a:rPr>
              <a:t>واحدهای</a:t>
            </a:r>
            <a:r>
              <a:rPr lang="en-US" sz="3600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cs typeface="B Nazanin" pitchFamily="2" charset="-78"/>
              </a:rPr>
              <a:t>Dispatchable</a:t>
            </a:r>
            <a:endParaRPr lang="en-US" sz="3600" dirty="0" smtClean="0">
              <a:solidFill>
                <a:srgbClr val="00B050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cs typeface="B Nazanin" pitchFamily="2" charset="-78"/>
              </a:rPr>
              <a:t>واحدهای </a:t>
            </a:r>
            <a:r>
              <a:rPr lang="en-US" sz="2000" b="1" dirty="0" err="1" smtClean="0">
                <a:cs typeface="B Nazanin" pitchFamily="2" charset="-78"/>
              </a:rPr>
              <a:t>dispatchable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به عنوان منبع انرژی با پاسخ سریع که دارای ظرفیت کافی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برای کنترل توان اکتیو و راکتیو هستند،گفته می شود. چنین منابعی ممکن است دارای مبدل توان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باشند و شامل وسائل ذخیره در طرف </a:t>
            </a:r>
            <a:r>
              <a:rPr lang="en-US" sz="2000" b="1" dirty="0" smtClean="0">
                <a:cs typeface="B Nazanin" pitchFamily="2" charset="-78"/>
              </a:rPr>
              <a:t>DC </a:t>
            </a:r>
            <a:r>
              <a:rPr lang="fa-IR" sz="2000" b="1" dirty="0" smtClean="0">
                <a:cs typeface="B Nazanin" pitchFamily="2" charset="-78"/>
              </a:rPr>
              <a:t>باشند</a:t>
            </a:r>
            <a:endParaRPr lang="en-US" sz="2000" b="1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 دیاگرام شبکه مورد مطالعه :</a:t>
            </a:r>
            <a:endParaRPr lang="en-US" sz="2800" dirty="0">
              <a:solidFill>
                <a:srgbClr val="00B050"/>
              </a:solidFill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144000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6488668"/>
            <a:ext cx="3315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/>
              <a:t>دیاگرام تک خطی سیستم مورد مطالعه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86808" cy="1143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100" dirty="0" smtClean="0">
                <a:cs typeface="B Nazanin" pitchFamily="2" charset="-78"/>
              </a:rPr>
              <a:t>میکروشبکه ی این سیستم دارای سه واحد </a:t>
            </a:r>
            <a:r>
              <a:rPr lang="en-US" sz="3100" dirty="0" smtClean="0">
                <a:cs typeface="B Nazanin" pitchFamily="2" charset="-78"/>
              </a:rPr>
              <a:t>DG</a:t>
            </a:r>
            <a:r>
              <a:rPr lang="fa-IR" sz="3100" dirty="0" smtClean="0">
                <a:cs typeface="B Nazanin" pitchFamily="2" charset="-78"/>
              </a:rPr>
              <a:t> به مشخصات</a:t>
            </a:r>
            <a:r>
              <a:rPr lang="en-US" sz="3100" dirty="0" smtClean="0">
                <a:cs typeface="B Nazanin" pitchFamily="2" charset="-78"/>
              </a:rPr>
              <a:t> </a:t>
            </a:r>
            <a:r>
              <a:rPr lang="fa-IR" sz="3100" dirty="0" smtClean="0">
                <a:cs typeface="B Nazanin" pitchFamily="2" charset="-78"/>
              </a:rPr>
              <a:t>زیر است:</a:t>
            </a:r>
            <a:endParaRPr lang="en-US" sz="31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372476" cy="1214445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en-US" sz="2800" dirty="0" smtClean="0">
                <a:cs typeface="B Nazanin" pitchFamily="2" charset="-78"/>
              </a:rPr>
              <a:t>DG</a:t>
            </a:r>
            <a:r>
              <a:rPr lang="en-US" sz="2800" baseline="-25000" dirty="0" smtClean="0">
                <a:cs typeface="B Nazanin" pitchFamily="2" charset="-78"/>
              </a:rPr>
              <a:t>1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یک دیزل ژنراتور یا توربین گازی </a:t>
            </a:r>
            <a:r>
              <a:rPr lang="en-US" sz="2800" dirty="0" smtClean="0">
                <a:cs typeface="B Nazanin" pitchFamily="2" charset="-78"/>
              </a:rPr>
              <a:t>1/8 MVA </a:t>
            </a:r>
            <a:r>
              <a:rPr lang="fa-IR" sz="2800" dirty="0" smtClean="0">
                <a:cs typeface="B Nazanin" pitchFamily="2" charset="-78"/>
              </a:rPr>
              <a:t>است که </a:t>
            </a:r>
            <a:r>
              <a:rPr lang="fa-IR" sz="2800" dirty="0" smtClean="0"/>
              <a:t>یک ماشین سنکرون مدل شده است .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57214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28612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en-US" sz="2800" dirty="0" smtClean="0">
                <a:cs typeface="B Nazanin" pitchFamily="2" charset="-78"/>
              </a:rPr>
              <a:t>DG</a:t>
            </a:r>
            <a:r>
              <a:rPr lang="en-US" sz="2800" baseline="-25000" dirty="0" smtClean="0">
                <a:cs typeface="B Nazanin" pitchFamily="2" charset="-78"/>
              </a:rPr>
              <a:t>2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یک واحد الکترونیکی به قدرت</a:t>
            </a:r>
            <a:r>
              <a:rPr lang="en-US" sz="2800" dirty="0" smtClean="0">
                <a:cs typeface="B Nazanin" pitchFamily="2" charset="-78"/>
              </a:rPr>
              <a:t>2.5 MVA </a:t>
            </a:r>
            <a:r>
              <a:rPr lang="fa-IR" sz="2800" dirty="0" smtClean="0">
                <a:cs typeface="B Nazanin" pitchFamily="2" charset="-78"/>
              </a:rPr>
              <a:t>است</a:t>
            </a:r>
            <a:r>
              <a:rPr lang="en-US" sz="2800" dirty="0" smtClean="0">
                <a:cs typeface="B Nazanin" pitchFamily="2" charset="-78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4357694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800" dirty="0" smtClean="0"/>
              <a:t> </a:t>
            </a:r>
            <a:r>
              <a:rPr lang="en-US" sz="2800" dirty="0" smtClean="0"/>
              <a:t>DG</a:t>
            </a:r>
            <a:r>
              <a:rPr lang="en-US" sz="2800" baseline="-25000" dirty="0" smtClean="0"/>
              <a:t>3</a:t>
            </a:r>
            <a:r>
              <a:rPr lang="fa-IR" sz="2800" dirty="0" smtClean="0"/>
              <a:t> نیز یک توربین بادی سرعت ثابت است که توان خروجی آن در </a:t>
            </a:r>
            <a:r>
              <a:rPr lang="en-US" sz="2800" dirty="0" smtClean="0"/>
              <a:t>1MVA </a:t>
            </a:r>
            <a:r>
              <a:rPr lang="fa-IR" sz="2800" dirty="0" smtClean="0"/>
              <a:t>تنظیم شده </a:t>
            </a:r>
            <a:r>
              <a:rPr lang="fa-IR" sz="2800" smtClean="0"/>
              <a:t>است وتوسط </a:t>
            </a:r>
            <a:r>
              <a:rPr lang="fa-IR" sz="2800" dirty="0" smtClean="0"/>
              <a:t>یک ژنراتور القائی به شبکه متصل شده است.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084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cs typeface="B Nazanin" pitchFamily="2" charset="-78"/>
              </a:rPr>
              <a:t>مدل توربین بادی</a:t>
            </a:r>
            <a:r>
              <a:rPr lang="en-US" sz="3200" dirty="0" smtClean="0">
                <a:cs typeface="B Nazanin" pitchFamily="2" charset="-78"/>
              </a:rPr>
              <a:t>: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Pair = ½</a:t>
            </a:r>
            <a:r>
              <a:rPr lang="en-US" sz="3200" dirty="0" smtClean="0"/>
              <a:t> </a:t>
            </a:r>
            <a:r>
              <a:rPr lang="el-GR" sz="3200" i="1" dirty="0" smtClean="0"/>
              <a:t>ρ</a:t>
            </a:r>
            <a:r>
              <a:rPr lang="en-US" sz="3200" i="1" dirty="0" smtClean="0"/>
              <a:t> A </a:t>
            </a:r>
            <a:r>
              <a:rPr lang="el-GR" sz="3200" i="1" dirty="0" smtClean="0"/>
              <a:t>ν3</a:t>
            </a:r>
            <a:endParaRPr lang="en-US" sz="3200" i="1" dirty="0" smtClean="0"/>
          </a:p>
          <a:p>
            <a:pPr algn="ctr"/>
            <a:r>
              <a:rPr lang="en-US" sz="3200" b="1" i="1" dirty="0" err="1" smtClean="0"/>
              <a:t>P</a:t>
            </a:r>
            <a:r>
              <a:rPr lang="en-US" sz="2000" i="1" dirty="0" err="1" smtClean="0"/>
              <a:t>wind</a:t>
            </a:r>
            <a:r>
              <a:rPr lang="en-US" sz="2000" i="1" dirty="0" smtClean="0"/>
              <a:t> turbine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Cp.Pair</a:t>
            </a:r>
            <a:r>
              <a:rPr lang="en-US" sz="3200" i="1" dirty="0" smtClean="0"/>
              <a:t> = Cp × ½</a:t>
            </a:r>
            <a:r>
              <a:rPr lang="en-US" sz="3200" dirty="0" smtClean="0"/>
              <a:t> </a:t>
            </a:r>
            <a:r>
              <a:rPr lang="el-GR" sz="3200" i="1" dirty="0" smtClean="0"/>
              <a:t>ρ</a:t>
            </a:r>
            <a:r>
              <a:rPr lang="en-US" sz="3200" i="1" dirty="0" smtClean="0"/>
              <a:t> A </a:t>
            </a:r>
            <a:r>
              <a:rPr lang="el-GR" sz="3200" i="1" dirty="0" smtClean="0"/>
              <a:t>ν3</a:t>
            </a:r>
            <a:endParaRPr lang="en-US" sz="3200" i="1" dirty="0" smtClean="0"/>
          </a:p>
          <a:p>
            <a:endParaRPr lang="en-US" i="1" dirty="0" smtClean="0"/>
          </a:p>
          <a:p>
            <a:r>
              <a:rPr lang="en-US" i="1" dirty="0" smtClean="0"/>
              <a:t>ρ = air density (approximately 1.225 kgm−3)</a:t>
            </a:r>
          </a:p>
          <a:p>
            <a:r>
              <a:rPr lang="en-US" i="1" dirty="0" smtClean="0"/>
              <a:t>A = swept area of rotor, m2</a:t>
            </a:r>
          </a:p>
          <a:p>
            <a:r>
              <a:rPr lang="en-US" i="1" dirty="0" smtClean="0"/>
              <a:t>ν = upwind free wind speed, ms−1.</a:t>
            </a:r>
            <a:endParaRPr lang="en-US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14686"/>
            <a:ext cx="69913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43290"/>
            <a:ext cx="2357422" cy="3214710"/>
          </a:xfrm>
        </p:spPr>
        <p:txBody>
          <a:bodyPr>
            <a:normAutofit/>
          </a:bodyPr>
          <a:lstStyle/>
          <a:p>
            <a:r>
              <a:rPr lang="fa-IR" sz="1800" b="1" dirty="0" smtClean="0"/>
              <a:t>منحنی مشخصه توان باد بر حسب سرعت باد</a:t>
            </a:r>
            <a:endParaRPr lang="en-US" sz="1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728667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15140" y="1928802"/>
            <a:ext cx="242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/>
              <a:t>منحنی مشخصه ضریب </a:t>
            </a:r>
            <a:r>
              <a:rPr lang="en-US" b="1" dirty="0" smtClean="0"/>
              <a:t>Cp</a:t>
            </a:r>
            <a:r>
              <a:rPr lang="fa-IR" b="1" dirty="0" smtClean="0"/>
              <a:t>بر حسب سرعت باد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214686"/>
            <a:ext cx="7000924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451</Words>
  <Application>Microsoft Office PowerPoint</Application>
  <PresentationFormat>On-screen Show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گردآورنده : مجید مرادزاده</vt:lpstr>
      <vt:lpstr>عناوین:</vt:lpstr>
      <vt:lpstr>واحدهای تولیدی از لحاظ تولید توان و کنترل، به دو دسته اصلی تقسیم بندی می شوند:</vt:lpstr>
      <vt:lpstr>  دیاگرام شبکه مورد مطالعه :</vt:lpstr>
      <vt:lpstr>میکروشبکه ی این سیستم دارای سه واحد DG به مشخصات زیر است:</vt:lpstr>
      <vt:lpstr>مدل توربین بادی:</vt:lpstr>
      <vt:lpstr>منحنی مشخصه توان باد بر حسب سرعت باد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گردآورنده : مجید مرادزاده</dc:title>
  <dc:creator>PARAND</dc:creator>
  <cp:lastModifiedBy>admin</cp:lastModifiedBy>
  <cp:revision>622</cp:revision>
  <dcterms:created xsi:type="dcterms:W3CDTF">2012-12-09T19:41:56Z</dcterms:created>
  <dcterms:modified xsi:type="dcterms:W3CDTF">2015-05-01T05:17:36Z</dcterms:modified>
</cp:coreProperties>
</file>